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3"/>
    <p:sldId id="272" r:id="rId4"/>
    <p:sldId id="273" r:id="rId5"/>
    <p:sldId id="274" r:id="rId6"/>
    <p:sldId id="275" r:id="rId7"/>
  </p:sldIdLst>
  <p:sldSz cx="12192000" cy="6858000"/>
  <p:notesSz cx="6858000" cy="9144000"/>
  <p:embeddedFontLst>
    <p:embeddedFont>
      <p:font typeface="汉仪润圆-65简" panose="00020600040101010101" charset="-122"/>
      <p:regular r:id="rId13"/>
    </p:embeddedFont>
    <p:embeddedFont>
      <p:font typeface="汉仪正圆-75W" panose="00020600040101010101" charset="-122"/>
      <p:bold r:id="rId14"/>
    </p:embeddedFont>
    <p:embeddedFont>
      <p:font typeface="微软雅黑" panose="020B0503020204020204" charset="-122"/>
      <p:regular r:id="rId15"/>
    </p:embeddedFont>
    <p:embeddedFont>
      <p:font typeface="Calibri" panose="020F0502020204030204" charset="0"/>
      <p:regular r:id="rId16"/>
      <p:bold r:id="rId17"/>
      <p:italic r:id="rId18"/>
      <p:boldItalic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39" initials="8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9FBFC"/>
    <a:srgbClr val="2C5060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70.xml"/><Relationship Id="rId2" Type="http://schemas.openxmlformats.org/officeDocument/2006/relationships/theme" Target="theme/theme1.xml"/><Relationship Id="rId19" Type="http://schemas.openxmlformats.org/officeDocument/2006/relationships/font" Target="fonts/font7.fntdata"/><Relationship Id="rId18" Type="http://schemas.openxmlformats.org/officeDocument/2006/relationships/font" Target="fonts/font6.fntdata"/><Relationship Id="rId17" Type="http://schemas.openxmlformats.org/officeDocument/2006/relationships/font" Target="fonts/font5.fntdata"/><Relationship Id="rId16" Type="http://schemas.openxmlformats.org/officeDocument/2006/relationships/font" Target="fonts/font4.fntdata"/><Relationship Id="rId15" Type="http://schemas.openxmlformats.org/officeDocument/2006/relationships/font" Target="fonts/font3.fntdata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commentAuthors" Target="commentAuthors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8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605270" y="2252345"/>
            <a:ext cx="5313680" cy="8299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indent="0" algn="dist">
              <a:buFont typeface="Arial" panose="020B0604020202020204" pitchFamily="34" charset="0"/>
              <a:buNone/>
            </a:pPr>
            <a:r>
              <a:rPr lang="zh-CN" altLang="en-US" sz="4800" b="1">
                <a:solidFill>
                  <a:srgbClr val="2C5060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  <a:sym typeface="汉仪正圆-75W" panose="00020600040101010101" charset="-122"/>
              </a:rPr>
              <a:t>环境配置基础</a:t>
            </a:r>
            <a:r>
              <a:rPr lang="zh-CN" altLang="en-US" sz="4800" b="1">
                <a:solidFill>
                  <a:srgbClr val="2C5060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  <a:sym typeface="汉仪正圆-75W" panose="00020600040101010101" charset="-122"/>
              </a:rPr>
              <a:t>概念</a:t>
            </a:r>
            <a:endParaRPr lang="zh-CN" altLang="en-US" sz="4800" b="1">
              <a:solidFill>
                <a:srgbClr val="2C5060"/>
              </a:solidFill>
              <a:effectLst/>
              <a:latin typeface="汉仪润圆-65简" panose="00020600040101010101" charset="-122"/>
              <a:ea typeface="汉仪润圆-65简" panose="00020600040101010101" charset="-122"/>
              <a:sym typeface="汉仪正圆-75W" panose="000206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91655" y="3201035"/>
            <a:ext cx="4467860" cy="553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2B4C9F"/>
                </a:solidFill>
              </a14:hiddenFill>
            </a:ext>
          </a:extLst>
        </p:spPr>
        <p:txBody>
          <a:bodyPr wrap="square" rtlCol="0">
            <a:spAutoFit/>
          </a:bodyPr>
          <a:p>
            <a:pPr algn="dist">
              <a:lnSpc>
                <a:spcPct val="120000"/>
              </a:lnSpc>
            </a:pPr>
            <a:r>
              <a:rPr lang="zh-CN" altLang="en-US" sz="2500" dirty="0">
                <a:solidFill>
                  <a:srgbClr val="2C5060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  <a:cs typeface="汉仪润圆-65简" panose="00020600040101010101" charset="-122"/>
                <a:sym typeface="Times New Roman" panose="02020603050405020304"/>
              </a:rPr>
              <a:t>开启编程与</a:t>
            </a:r>
            <a:r>
              <a:rPr lang="en-US" altLang="zh-CN" sz="2500" dirty="0">
                <a:solidFill>
                  <a:srgbClr val="2C5060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  <a:cs typeface="汉仪润圆-65简" panose="00020600040101010101" charset="-122"/>
                <a:sym typeface="Times New Roman" panose="02020603050405020304"/>
              </a:rPr>
              <a:t>AI</a:t>
            </a:r>
            <a:r>
              <a:rPr lang="zh-CN" altLang="en-US" sz="2500" dirty="0">
                <a:solidFill>
                  <a:srgbClr val="2C5060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  <a:cs typeface="汉仪润圆-65简" panose="00020600040101010101" charset="-122"/>
                <a:sym typeface="Times New Roman" panose="02020603050405020304"/>
              </a:rPr>
              <a:t>之旅</a:t>
            </a:r>
            <a:endParaRPr lang="zh-CN" altLang="en-US" sz="2500" dirty="0">
              <a:solidFill>
                <a:srgbClr val="2C5060"/>
              </a:solidFill>
              <a:effectLst/>
              <a:latin typeface="汉仪润圆-65简" panose="00020600040101010101" charset="-122"/>
              <a:ea typeface="汉仪润圆-65简" panose="00020600040101010101" charset="-122"/>
              <a:cs typeface="汉仪润圆-65简" panose="00020600040101010101" charset="-122"/>
              <a:sym typeface="Times New Roman" panose="02020603050405020304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2" name="图片 41" descr="&amp;pky500_sjzg_VCG41N1128032005_sjzg_VCG41N1128032005&amp;"/>
          <p:cNvPicPr>
            <a:picLocks noChangeAspect="1"/>
          </p:cNvPicPr>
          <p:nvPr/>
        </p:nvPicPr>
        <p:blipFill>
          <a:blip r:embed="rId1"/>
          <a:srcRect l="1009" r="16026"/>
          <a:stretch>
            <a:fillRect/>
          </a:stretch>
        </p:blipFill>
        <p:spPr>
          <a:xfrm>
            <a:off x="1548765" y="3371850"/>
            <a:ext cx="3872230" cy="2687955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2"/>
            </p:custDataLst>
          </p:nvPr>
        </p:nvSpPr>
        <p:spPr>
          <a:xfrm>
            <a:off x="6737350" y="3767455"/>
            <a:ext cx="390652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algn="l" eaLnBrk="1">
              <a:lnSpc>
                <a:spcPct val="150000"/>
              </a:lnSpc>
            </a:pPr>
            <a:r>
              <a:rPr lang="zh-CN" altLang="en-US" sz="16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确保兼容性</a:t>
            </a:r>
            <a:endParaRPr lang="zh-CN" altLang="en-US" sz="16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16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提高效率</a:t>
            </a:r>
            <a:endParaRPr lang="zh-CN" altLang="en-US" sz="16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16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便于管理</a:t>
            </a:r>
            <a:endParaRPr lang="zh-CN" altLang="en-US" sz="16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3"/>
            </p:custDataLst>
          </p:nvPr>
        </p:nvSpPr>
        <p:spPr>
          <a:xfrm>
            <a:off x="6737350" y="3371850"/>
            <a:ext cx="1476375" cy="497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2F2F2"/>
                </a:solidFill>
              </a14:hiddenFill>
            </a:ext>
          </a:extLst>
        </p:spPr>
        <p:txBody>
          <a:bodyPr wrap="square" rtlCol="0" anchor="t">
            <a:spAutoFit/>
          </a:bodyPr>
          <a:p>
            <a:pPr marL="0" algn="l" eaLnBrk="1">
              <a:lnSpc>
                <a:spcPct val="110000"/>
              </a:lnSpc>
            </a:pPr>
            <a:r>
              <a:rPr lang="zh-CN" altLang="en-US" sz="2400">
                <a:solidFill>
                  <a:schemeClr val="tx1"/>
                </a:solidFill>
                <a:latin typeface="汉仪润圆-65简" panose="00020600040101010101" charset="-122"/>
                <a:ea typeface="汉仪润圆-65简" panose="00020600040101010101" charset="-122"/>
                <a:cs typeface="Times New Roman" panose="02020603050405020304"/>
                <a:sym typeface="Times New Roman" panose="02020603050405020304"/>
              </a:rPr>
              <a:t>重要性</a:t>
            </a:r>
            <a:endParaRPr lang="zh-CN" altLang="en-US" sz="2400">
              <a:solidFill>
                <a:schemeClr val="tx1"/>
              </a:solidFill>
              <a:latin typeface="汉仪润圆-65简" panose="00020600040101010101" charset="-122"/>
              <a:ea typeface="汉仪润圆-65简" panose="00020600040101010101" charset="-122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49960" y="1160145"/>
            <a:ext cx="909510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环境配置是为电脑设置一个适合运行特定软件或程序的</a:t>
            </a:r>
            <a:r>
              <a:rPr lang="en-US" altLang="zh-CN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“</a:t>
            </a: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环境</a:t>
            </a:r>
            <a:r>
              <a:rPr lang="en-US" altLang="zh-CN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”</a:t>
            </a: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。</a:t>
            </a: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就像在厨房做饭需要准备好锅、炉灶、食材一样，编程也需要准备好这些</a:t>
            </a:r>
            <a:r>
              <a:rPr lang="en-US" altLang="zh-CN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“</a:t>
            </a: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工具</a:t>
            </a:r>
            <a:r>
              <a:rPr lang="en-US" altLang="zh-CN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”</a:t>
            </a: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和</a:t>
            </a:r>
            <a:r>
              <a:rPr lang="en-US" altLang="zh-CN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“</a:t>
            </a: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食材</a:t>
            </a:r>
            <a:r>
              <a:rPr lang="en-US" altLang="zh-CN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”</a:t>
            </a: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。</a:t>
            </a: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49960" y="388620"/>
            <a:ext cx="32696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dist">
              <a:buFont typeface="+mj-lt"/>
              <a:buNone/>
            </a:pPr>
            <a:r>
              <a:rPr lang="zh-CN" altLang="en-US" sz="2400">
                <a:latin typeface="汉仪润圆-65简" panose="00020600040101010101" charset="-122"/>
                <a:ea typeface="汉仪润圆-65简" panose="00020600040101010101" charset="-122"/>
                <a:sym typeface="+mn-ea"/>
              </a:rPr>
              <a:t>什么是环境配置？</a:t>
            </a:r>
            <a:endParaRPr lang="zh-CN" altLang="en-US" sz="2400">
              <a:latin typeface="汉仪润圆-65简" panose="00020600040101010101" charset="-122"/>
              <a:ea typeface="汉仪润圆-65简" panose="00020600040101010101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0645" y="388620"/>
            <a:ext cx="6280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>
              <a:buFont typeface="+mj-lt"/>
              <a:buNone/>
            </a:pPr>
            <a:r>
              <a:rPr lang="en-US" altLang="zh-CN" sz="2400">
                <a:solidFill>
                  <a:schemeClr val="bg1"/>
                </a:solidFill>
                <a:latin typeface="汉仪润圆-65简" panose="00020600040101010101" charset="-122"/>
                <a:ea typeface="汉仪润圆-65简" panose="00020600040101010101" charset="-122"/>
                <a:sym typeface="+mn-ea"/>
              </a:rPr>
              <a:t>02</a:t>
            </a:r>
            <a:endParaRPr lang="en-US" altLang="zh-CN" sz="2400">
              <a:solidFill>
                <a:schemeClr val="bg1"/>
              </a:solidFill>
              <a:latin typeface="汉仪润圆-65简" panose="00020600040101010101" charset="-122"/>
              <a:ea typeface="汉仪润圆-65简" panose="00020600040101010101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2" name="图片 41" descr="&amp;pky500_sjzg_VCG41N1128032005_sjzg_VCG41N1128032005&amp;"/>
          <p:cNvPicPr>
            <a:picLocks noChangeAspect="1"/>
          </p:cNvPicPr>
          <p:nvPr/>
        </p:nvPicPr>
        <p:blipFill>
          <a:blip r:embed="rId1"/>
          <a:srcRect l="1009" r="16026"/>
          <a:stretch>
            <a:fillRect/>
          </a:stretch>
        </p:blipFill>
        <p:spPr>
          <a:xfrm>
            <a:off x="6747510" y="3126105"/>
            <a:ext cx="3872230" cy="268795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49960" y="1160145"/>
            <a:ext cx="5146675" cy="35191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确保兼容性：</a:t>
            </a: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不同软件和工具可能需要不同的运行条件。</a:t>
            </a: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例如：某些</a:t>
            </a:r>
            <a:r>
              <a:rPr lang="en-US" altLang="zh-CN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AI</a:t>
            </a: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模型只支持特定版本的</a:t>
            </a:r>
            <a:r>
              <a:rPr lang="en-US" altLang="zh-CN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Python</a:t>
            </a: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。</a:t>
            </a: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提高效率：</a:t>
            </a: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避免兼容性问题，减少出错几率。</a:t>
            </a: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便于管理：</a:t>
            </a: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清晰管理不同项目和依赖关系。</a:t>
            </a: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49960" y="388620"/>
            <a:ext cx="32696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dist">
              <a:buFont typeface="+mj-lt"/>
              <a:buNone/>
            </a:pPr>
            <a:r>
              <a:rPr lang="zh-CN" altLang="en-US" sz="2400">
                <a:latin typeface="汉仪润圆-65简" panose="00020600040101010101" charset="-122"/>
                <a:ea typeface="汉仪润圆-65简" panose="00020600040101010101" charset="-122"/>
                <a:sym typeface="+mn-ea"/>
              </a:rPr>
              <a:t>为什么需要环境配置？</a:t>
            </a:r>
            <a:endParaRPr lang="zh-CN" altLang="en-US" sz="2400">
              <a:latin typeface="汉仪润圆-65简" panose="00020600040101010101" charset="-122"/>
              <a:ea typeface="汉仪润圆-65简" panose="00020600040101010101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0645" y="388620"/>
            <a:ext cx="6280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>
              <a:buFont typeface="+mj-lt"/>
              <a:buNone/>
            </a:pPr>
            <a:r>
              <a:rPr lang="en-US" altLang="zh-CN" sz="2400">
                <a:solidFill>
                  <a:schemeClr val="bg1"/>
                </a:solidFill>
                <a:latin typeface="汉仪润圆-65简" panose="00020600040101010101" charset="-122"/>
                <a:ea typeface="汉仪润圆-65简" panose="00020600040101010101" charset="-122"/>
                <a:sym typeface="+mn-ea"/>
              </a:rPr>
              <a:t>02</a:t>
            </a:r>
            <a:endParaRPr lang="en-US" altLang="zh-CN" sz="2400">
              <a:solidFill>
                <a:schemeClr val="bg1"/>
              </a:solidFill>
              <a:latin typeface="汉仪润圆-65简" panose="00020600040101010101" charset="-122"/>
              <a:ea typeface="汉仪润圆-65简" panose="00020600040101010101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2" name="图片 41" descr="&amp;pky500_sjzg_VCG41N1128032005_sjzg_VCG41N1128032005&amp;"/>
          <p:cNvPicPr>
            <a:picLocks noChangeAspect="1"/>
          </p:cNvPicPr>
          <p:nvPr/>
        </p:nvPicPr>
        <p:blipFill>
          <a:blip r:embed="rId1"/>
          <a:srcRect l="1009" r="16026"/>
          <a:stretch>
            <a:fillRect/>
          </a:stretch>
        </p:blipFill>
        <p:spPr>
          <a:xfrm>
            <a:off x="949960" y="3483610"/>
            <a:ext cx="3872230" cy="268795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49960" y="1160145"/>
            <a:ext cx="7007860" cy="11061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algn="l" eaLnBrk="1">
              <a:lnSpc>
                <a:spcPct val="150000"/>
              </a:lnSpc>
            </a:pPr>
            <a:r>
              <a:rPr lang="zh-CN" altLang="en-US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虚拟环境是一个独立的运行环境，可以为不同的项目安装不同的依赖库，而不会相互干扰。</a:t>
            </a:r>
            <a:endParaRPr lang="en-US" altLang="zh-CN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49960" y="388620"/>
            <a:ext cx="32696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dist">
              <a:buFont typeface="+mj-lt"/>
              <a:buNone/>
            </a:pPr>
            <a:r>
              <a:rPr lang="zh-CN" altLang="en-US" sz="2400">
                <a:latin typeface="汉仪润圆-65简" panose="00020600040101010101" charset="-122"/>
                <a:ea typeface="汉仪润圆-65简" panose="00020600040101010101" charset="-122"/>
                <a:sym typeface="+mn-ea"/>
              </a:rPr>
              <a:t>虚拟环境的概念</a:t>
            </a:r>
            <a:endParaRPr lang="zh-CN" altLang="en-US" sz="2400">
              <a:latin typeface="汉仪润圆-65简" panose="00020600040101010101" charset="-122"/>
              <a:ea typeface="汉仪润圆-65简" panose="00020600040101010101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0645" y="388620"/>
            <a:ext cx="6280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>
              <a:buFont typeface="+mj-lt"/>
              <a:buNone/>
            </a:pPr>
            <a:r>
              <a:rPr lang="en-US" altLang="zh-CN" sz="2400">
                <a:solidFill>
                  <a:schemeClr val="bg1"/>
                </a:solidFill>
                <a:latin typeface="汉仪润圆-65简" panose="00020600040101010101" charset="-122"/>
                <a:ea typeface="汉仪润圆-65简" panose="00020600040101010101" charset="-122"/>
                <a:sym typeface="+mn-ea"/>
              </a:rPr>
              <a:t>02</a:t>
            </a:r>
            <a:endParaRPr lang="en-US" altLang="zh-CN" sz="2400">
              <a:solidFill>
                <a:schemeClr val="bg1"/>
              </a:solidFill>
              <a:latin typeface="汉仪润圆-65简" panose="00020600040101010101" charset="-122"/>
              <a:ea typeface="汉仪润圆-65简" panose="00020600040101010101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49960" y="2266315"/>
            <a:ext cx="57473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作用</a:t>
            </a:r>
            <a:endParaRPr lang="zh-CN" altLang="en-US" b="1"/>
          </a:p>
          <a:p>
            <a:r>
              <a:rPr lang="en-US" altLang="zh-CN" b="1"/>
              <a:t>1. </a:t>
            </a:r>
            <a:r>
              <a:rPr lang="zh-CN" altLang="en-US" b="1"/>
              <a:t>隔离项目</a:t>
            </a:r>
            <a:r>
              <a:rPr lang="zh-CN" altLang="en-US"/>
              <a:t>：避免不同项目之间的依赖冲突。</a:t>
            </a:r>
            <a:endParaRPr lang="zh-CN" altLang="en-US"/>
          </a:p>
          <a:p>
            <a:r>
              <a:rPr lang="en-US" altLang="zh-CN" b="1"/>
              <a:t>2. </a:t>
            </a:r>
            <a:r>
              <a:rPr lang="zh-CN" altLang="en-US" b="1"/>
              <a:t>便于管理</a:t>
            </a:r>
            <a:r>
              <a:rPr lang="zh-CN" altLang="en-US"/>
              <a:t>：可以轻松切换不同版本的编程语言和库。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495925" y="4578985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虚拟环境就像一个</a:t>
            </a:r>
            <a:r>
              <a:rPr lang="en-US" altLang="zh-CN"/>
              <a:t>“</a:t>
            </a:r>
            <a:r>
              <a:rPr lang="zh-CN" altLang="en-US"/>
              <a:t>独立的厨房</a:t>
            </a:r>
            <a:r>
              <a:rPr lang="en-US" altLang="zh-CN"/>
              <a:t>”</a:t>
            </a:r>
            <a:r>
              <a:rPr lang="zh-CN" altLang="en-US"/>
              <a:t>，每个厨房可以准备不同的食材和工具，互不干扰。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2" name="图片 41" descr="&amp;pky500_sjzg_VCG41N1128032005_sjzg_VCG41N1128032005&amp;"/>
          <p:cNvPicPr>
            <a:picLocks noChangeAspect="1"/>
          </p:cNvPicPr>
          <p:nvPr/>
        </p:nvPicPr>
        <p:blipFill>
          <a:blip r:embed="rId1"/>
          <a:srcRect l="1009" r="16026"/>
          <a:stretch>
            <a:fillRect/>
          </a:stretch>
        </p:blipFill>
        <p:spPr>
          <a:xfrm>
            <a:off x="7459345" y="1160145"/>
            <a:ext cx="3872230" cy="268795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49960" y="1160145"/>
            <a:ext cx="7007860" cy="425640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algn="l" eaLnBrk="1">
              <a:lnSpc>
                <a:spcPct val="150000"/>
              </a:lnSpc>
            </a:pPr>
            <a:r>
              <a:rPr lang="en-US" altLang="zh-CN" sz="2400" b="1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Conda</a:t>
            </a:r>
            <a:endParaRPr lang="zh-CN" altLang="en-US" sz="2400" b="1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定义：强大的包和环境管理工具。</a:t>
            </a:r>
            <a:endParaRPr lang="zh-CN" altLang="en-US" sz="20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作用：</a:t>
            </a:r>
            <a:endParaRPr lang="zh-CN" altLang="en-US" sz="20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创建和管理虚拟环境。</a:t>
            </a:r>
            <a:endParaRPr lang="zh-CN" altLang="en-US" sz="20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安装和更新库。</a:t>
            </a:r>
            <a:endParaRPr lang="zh-CN" altLang="en-US" sz="20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en-US" altLang="zh-CN" sz="2400" b="1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Pip</a:t>
            </a:r>
            <a:endParaRPr lang="zh-CN" altLang="en-US" sz="2400" b="1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定义：</a:t>
            </a:r>
            <a:r>
              <a:rPr lang="en-US" altLang="zh-CN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Python</a:t>
            </a: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的包管理工具。</a:t>
            </a:r>
            <a:endParaRPr lang="zh-CN" altLang="en-US" sz="20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作用：</a:t>
            </a:r>
            <a:endParaRPr lang="zh-CN" altLang="en-US" sz="20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从</a:t>
            </a:r>
            <a:r>
              <a:rPr lang="en-US" altLang="zh-CN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Python Package Index</a:t>
            </a: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（</a:t>
            </a:r>
            <a:r>
              <a:rPr lang="en-US" altLang="zh-CN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PyPI</a:t>
            </a: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）下载和安装库。</a:t>
            </a:r>
            <a:endParaRPr lang="zh-CN" altLang="en-US" sz="20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  <a:p>
            <a:pPr marL="0" algn="l" eaLnBrk="1">
              <a:lnSpc>
                <a:spcPct val="150000"/>
              </a:lnSpc>
            </a:pPr>
            <a:r>
              <a:rPr lang="zh-CN" altLang="en-US" sz="2000">
                <a:solidFill>
                  <a:schemeClr val="tx1"/>
                </a:solidFill>
                <a:effectLst/>
                <a:latin typeface="汉仪润圆-65简" panose="00020600040101010101" charset="-122"/>
                <a:ea typeface="汉仪润圆-65简" panose="00020600040101010101" charset="-122"/>
              </a:rPr>
              <a:t>管理已安装的库。</a:t>
            </a:r>
            <a:endParaRPr lang="zh-CN" altLang="en-US" sz="2000">
              <a:solidFill>
                <a:schemeClr val="tx1"/>
              </a:solidFill>
              <a:effectLst/>
              <a:latin typeface="汉仪润圆-65简" panose="00020600040101010101" charset="-122"/>
              <a:ea typeface="汉仪润圆-65简" panose="00020600040101010101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49960" y="388620"/>
            <a:ext cx="32696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dist">
              <a:buFont typeface="+mj-lt"/>
              <a:buNone/>
            </a:pPr>
            <a:r>
              <a:rPr lang="zh-CN" altLang="en-US" sz="2400">
                <a:latin typeface="汉仪润圆-65简" panose="00020600040101010101" charset="-122"/>
                <a:ea typeface="汉仪润圆-65简" panose="00020600040101010101" charset="-122"/>
                <a:sym typeface="+mn-ea"/>
              </a:rPr>
              <a:t>环境配置的实用工具</a:t>
            </a:r>
            <a:endParaRPr lang="zh-CN" altLang="en-US" sz="2400">
              <a:latin typeface="汉仪润圆-65简" panose="00020600040101010101" charset="-122"/>
              <a:ea typeface="汉仪润圆-65简" panose="00020600040101010101" charset="-122"/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0645" y="388620"/>
            <a:ext cx="6280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>
              <a:buFont typeface="+mj-lt"/>
              <a:buNone/>
            </a:pPr>
            <a:r>
              <a:rPr lang="en-US" altLang="zh-CN" sz="2400">
                <a:solidFill>
                  <a:schemeClr val="bg1"/>
                </a:solidFill>
                <a:latin typeface="汉仪润圆-65简" panose="00020600040101010101" charset="-122"/>
                <a:ea typeface="汉仪润圆-65简" panose="00020600040101010101" charset="-122"/>
                <a:sym typeface="+mn-ea"/>
              </a:rPr>
              <a:t>02</a:t>
            </a:r>
            <a:endParaRPr lang="en-US" altLang="zh-CN" sz="2400">
              <a:solidFill>
                <a:schemeClr val="bg1"/>
              </a:solidFill>
              <a:latin typeface="汉仪润圆-65简" panose="00020600040101010101" charset="-122"/>
              <a:ea typeface="汉仪润圆-65简" panose="00020600040101010101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DIAGRAM_VIRTUALLY_FRAME" val="{&quot;height&quot;:211.6,&quot;left&quot;:476.4,&quot;top&quot;:265.5,&quot;width&quot;:361.7}"/>
</p:tagLst>
</file>

<file path=ppt/tags/tag65.xml><?xml version="1.0" encoding="utf-8"?>
<p:tagLst xmlns:p="http://schemas.openxmlformats.org/presentationml/2006/main">
  <p:tag name="KSO_WM_DIAGRAM_VIRTUALLY_FRAME" val="{&quot;height&quot;:211.6,&quot;left&quot;:476.4,&quot;top&quot;:265.5,&quot;width&quot;:361.7}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COMMONDATA" val="eyJoZGlkIjoiMDkzM2FmNDFkY2JjOWExNTE4NDI1MjQ5Y2JhODEwMDU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</Words>
  <Application>WPS 演示</Application>
  <PresentationFormat>宽屏</PresentationFormat>
  <Paragraphs>58</Paragraphs>
  <Slides>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Arial</vt:lpstr>
      <vt:lpstr>宋体</vt:lpstr>
      <vt:lpstr>Wingdings</vt:lpstr>
      <vt:lpstr>Wingdings</vt:lpstr>
      <vt:lpstr>汉仪润圆-65简</vt:lpstr>
      <vt:lpstr>汉仪正圆-75W</vt:lpstr>
      <vt:lpstr>Times New Roman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旅店房东</cp:lastModifiedBy>
  <cp:revision>162</cp:revision>
  <dcterms:created xsi:type="dcterms:W3CDTF">2019-06-19T02:08:00Z</dcterms:created>
  <dcterms:modified xsi:type="dcterms:W3CDTF">2025-03-20T10:47:02Z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6DEAD4A6CC9E4294957C59D0B3FEEECD_11</vt:lpwstr>
  </property>
</Properties>
</file>